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3571C5A-066B-4783-82E6-A5785B042D6A}">
  <a:tblStyle styleId="{C3571C5A-066B-4783-82E6-A5785B042D6A}" styleName="Table_0">
    <a:wholeTbl>
      <a:tcTxStyle b="off" i="off">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0" lvl="0" marL="69850" marR="0" rtl="0" algn="l">
              <a:spcBef>
                <a:spcPts val="0"/>
              </a:spcBef>
              <a:buSzPts val="1100"/>
              <a:buFont typeface="Arial"/>
              <a:buChar char="●"/>
              <a:defRPr b="0" i="0" sz="1100" u="none" cap="none" strike="noStrike"/>
            </a:lvl1pPr>
            <a:lvl2pPr indent="0" lvl="1" marL="69850" marR="0" rtl="0" algn="l">
              <a:spcBef>
                <a:spcPts val="0"/>
              </a:spcBef>
              <a:buSzPts val="1100"/>
              <a:buFont typeface="Arial"/>
              <a:buChar char="○"/>
              <a:defRPr b="0" i="0" sz="1100" u="none" cap="none" strike="noStrike"/>
            </a:lvl2pPr>
            <a:lvl3pPr indent="0" lvl="2" marL="69850" marR="0" rtl="0" algn="l">
              <a:spcBef>
                <a:spcPts val="0"/>
              </a:spcBef>
              <a:buSzPts val="1100"/>
              <a:buFont typeface="Arial"/>
              <a:buChar char="■"/>
              <a:defRPr b="0" i="0" sz="1100" u="none" cap="none" strike="noStrike"/>
            </a:lvl3pPr>
            <a:lvl4pPr indent="0" lvl="3" marL="69850" marR="0" rtl="0" algn="l">
              <a:spcBef>
                <a:spcPts val="0"/>
              </a:spcBef>
              <a:buSzPts val="1100"/>
              <a:buFont typeface="Arial"/>
              <a:buChar char="●"/>
              <a:defRPr b="0" i="0" sz="1100" u="none" cap="none" strike="noStrike"/>
            </a:lvl4pPr>
            <a:lvl5pPr indent="0" lvl="4" marL="69850" marR="0" rtl="0" algn="l">
              <a:spcBef>
                <a:spcPts val="0"/>
              </a:spcBef>
              <a:buSzPts val="1100"/>
              <a:buFont typeface="Arial"/>
              <a:buChar char="○"/>
              <a:defRPr b="0" i="0" sz="1100" u="none" cap="none" strike="noStrike"/>
            </a:lvl5pPr>
            <a:lvl6pPr indent="0" lvl="5" marL="69850" marR="0" rtl="0" algn="l">
              <a:spcBef>
                <a:spcPts val="0"/>
              </a:spcBef>
              <a:buSzPts val="1100"/>
              <a:buFont typeface="Arial"/>
              <a:buChar char="■"/>
              <a:defRPr b="0" i="0" sz="1100" u="none" cap="none" strike="noStrike"/>
            </a:lvl6pPr>
            <a:lvl7pPr indent="0" lvl="6" marL="69850" marR="0" rtl="0" algn="l">
              <a:spcBef>
                <a:spcPts val="0"/>
              </a:spcBef>
              <a:buSzPts val="1100"/>
              <a:buFont typeface="Arial"/>
              <a:buChar char="●"/>
              <a:defRPr b="0" i="0" sz="1100" u="none" cap="none" strike="noStrike"/>
            </a:lvl7pPr>
            <a:lvl8pPr indent="0" lvl="7" marL="69850" marR="0" rtl="0" algn="l">
              <a:spcBef>
                <a:spcPts val="0"/>
              </a:spcBef>
              <a:buSzPts val="1100"/>
              <a:buFont typeface="Arial"/>
              <a:buChar char="○"/>
              <a:defRPr b="0" i="0" sz="1100" u="none" cap="none" strike="noStrike"/>
            </a:lvl8pPr>
            <a:lvl9pPr indent="0" lvl="8" marL="69850" marR="0" rtl="0" algn="l">
              <a:spcBef>
                <a:spcPts val="0"/>
              </a:spcBef>
              <a:buSzPts val="1100"/>
              <a:buFont typeface="Arial"/>
              <a:buChar char="■"/>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spcBef>
                <a:spcPts val="0"/>
              </a:spcBef>
              <a:buSzPts val="1100"/>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spcBef>
                <a:spcPts val="0"/>
              </a:spcBef>
              <a:buSzPts val="1100"/>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ts val="1100"/>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ts val="1100"/>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ts val="1100"/>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ts val="1100"/>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spcBef>
                <a:spcPts val="0"/>
              </a:spcBef>
              <a:buSzPts val="1100"/>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a:noFill/>
          <a:ln>
            <a:noFill/>
          </a:ln>
        </p:spPr>
        <p:txBody>
          <a:bodyPr anchorCtr="0" anchor="t" bIns="91425" lIns="91425" rIns="91425" wrap="square" tIns="91425">
            <a:noAutofit/>
          </a:bodyPr>
          <a:lstStyle/>
          <a:p>
            <a:pPr indent="-266700" lvl="0" marL="0" marR="0" rtl="0" algn="l">
              <a:lnSpc>
                <a:spcPct val="100000"/>
              </a:lnSpc>
              <a:spcBef>
                <a:spcPts val="0"/>
              </a:spcBef>
              <a:spcAft>
                <a:spcPts val="0"/>
              </a:spcAft>
              <a:buClr>
                <a:schemeClr val="dk2"/>
              </a:buClr>
              <a:buSzPts val="4200"/>
              <a:buFont typeface="Raleway"/>
              <a:buNone/>
            </a:pPr>
            <a:r>
              <a:rPr b="1" i="0" lang="en" sz="4200" u="none" cap="none" strike="noStrike">
                <a:solidFill>
                  <a:srgbClr val="000000"/>
                </a:solidFill>
                <a:latin typeface="Raleway"/>
                <a:ea typeface="Raleway"/>
                <a:cs typeface="Raleway"/>
                <a:sym typeface="Raleway"/>
              </a:rPr>
              <a:t>Content Management System Research</a:t>
            </a:r>
          </a:p>
        </p:txBody>
      </p:sp>
      <p:sp>
        <p:nvSpPr>
          <p:cNvPr id="55" name="Shape 55"/>
          <p:cNvSpPr txBox="1"/>
          <p:nvPr>
            <p:ph idx="1" type="subTitle"/>
          </p:nvPr>
        </p:nvSpPr>
        <p:spPr>
          <a:xfrm>
            <a:off x="311700" y="2834125"/>
            <a:ext cx="8520600" cy="792600"/>
          </a:xfrm>
          <a:prstGeom prst="rect">
            <a:avLst/>
          </a:prstGeom>
          <a:noFill/>
          <a:ln>
            <a:noFill/>
          </a:ln>
        </p:spPr>
        <p:txBody>
          <a:bodyPr anchorCtr="0" anchor="t" bIns="91425" lIns="91425" rIns="91425" wrap="square" tIns="91425">
            <a:noAutofit/>
          </a:bodyPr>
          <a:lstStyle/>
          <a:p>
            <a:pPr indent="-101600" lvl="0" marL="0" marR="0" rtl="0" algn="l">
              <a:lnSpc>
                <a:spcPct val="100000"/>
              </a:lnSpc>
              <a:spcBef>
                <a:spcPts val="0"/>
              </a:spcBef>
              <a:spcAft>
                <a:spcPts val="0"/>
              </a:spcAft>
              <a:buClr>
                <a:schemeClr val="accent1"/>
              </a:buClr>
              <a:buSzPts val="1600"/>
              <a:buFont typeface="Lato"/>
              <a:buNone/>
            </a:pPr>
            <a:r>
              <a:rPr b="0" i="0" lang="en" sz="1600" u="none" cap="none" strike="noStrike">
                <a:solidFill>
                  <a:srgbClr val="000000"/>
                </a:solidFill>
                <a:latin typeface="Lato"/>
                <a:ea typeface="Lato"/>
                <a:cs typeface="Lato"/>
                <a:sym typeface="Lato"/>
              </a:rPr>
              <a:t>Our evaluation of four different CMS’s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idx="1" type="body"/>
          </p:nvPr>
        </p:nvSpPr>
        <p:spPr>
          <a:xfrm>
            <a:off x="729450" y="1853850"/>
            <a:ext cx="7688700" cy="2738100"/>
          </a:xfrm>
          <a:prstGeom prst="rect">
            <a:avLst/>
          </a:prstGeom>
          <a:noFill/>
          <a:ln>
            <a:noFill/>
          </a:ln>
        </p:spPr>
        <p:txBody>
          <a:bodyPr anchorCtr="0" anchor="t" bIns="91425" lIns="91425" rIns="91425" wrap="square" tIns="91425">
            <a:noAutofit/>
          </a:bodyPr>
          <a:lstStyle/>
          <a:p>
            <a:pPr indent="-342900" lvl="0" marL="457200" marR="0" rtl="0" algn="l">
              <a:lnSpc>
                <a:spcPct val="115000"/>
              </a:lnSpc>
              <a:spcBef>
                <a:spcPts val="0"/>
              </a:spcBef>
              <a:spcAft>
                <a:spcPts val="0"/>
              </a:spcAft>
              <a:buClr>
                <a:srgbClr val="000000"/>
              </a:buClr>
              <a:buSzPts val="1800"/>
              <a:buFont typeface="Lato"/>
              <a:buChar char="●"/>
            </a:pPr>
            <a:r>
              <a:rPr b="1" i="0" lang="en" sz="1800" u="none" cap="none" strike="noStrike">
                <a:solidFill>
                  <a:srgbClr val="000000"/>
                </a:solidFill>
                <a:latin typeface="Arial"/>
                <a:ea typeface="Arial"/>
                <a:cs typeface="Arial"/>
                <a:sym typeface="Arial"/>
              </a:rPr>
              <a:t>User friendly</a:t>
            </a:r>
            <a:r>
              <a:rPr b="0" i="0" lang="en" sz="1800" u="none" cap="none" strike="noStrike">
                <a:solidFill>
                  <a:srgbClr val="000000"/>
                </a:solidFill>
                <a:latin typeface="Lato"/>
                <a:ea typeface="Lato"/>
                <a:cs typeface="Lato"/>
                <a:sym typeface="Lato"/>
              </a:rPr>
              <a:t> - </a:t>
            </a:r>
            <a:r>
              <a:rPr b="0" i="0" lang="en" sz="1800" u="none" cap="none" strike="noStrike">
                <a:solidFill>
                  <a:srgbClr val="000000"/>
                </a:solidFill>
                <a:latin typeface="Arial"/>
                <a:ea typeface="Arial"/>
                <a:cs typeface="Arial"/>
                <a:sym typeface="Arial"/>
              </a:rPr>
              <a:t>Easy to add and edit content</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Easily</a:t>
            </a:r>
            <a:r>
              <a:rPr b="0" i="0" lang="en" sz="1800" u="none" cap="none" strike="noStrike">
                <a:solidFill>
                  <a:srgbClr val="000000"/>
                </a:solidFill>
                <a:latin typeface="Lato"/>
                <a:ea typeface="Lato"/>
                <a:cs typeface="Lato"/>
                <a:sym typeface="Lato"/>
              </a:rPr>
              <a:t> </a:t>
            </a:r>
            <a:r>
              <a:rPr b="1" i="0" lang="en" sz="1800" u="none" cap="none" strike="noStrike">
                <a:solidFill>
                  <a:srgbClr val="000000"/>
                </a:solidFill>
                <a:latin typeface="Arial"/>
                <a:ea typeface="Arial"/>
                <a:cs typeface="Arial"/>
                <a:sym typeface="Arial"/>
              </a:rPr>
              <a:t>maintainable</a:t>
            </a:r>
            <a:r>
              <a:rPr b="0" i="0" lang="en" sz="1800" u="none" cap="none" strike="noStrike">
                <a:solidFill>
                  <a:srgbClr val="000000"/>
                </a:solidFill>
                <a:latin typeface="Lato"/>
                <a:ea typeface="Lato"/>
                <a:cs typeface="Lato"/>
                <a:sym typeface="Lato"/>
              </a:rPr>
              <a:t> - Low technical knowledge needed to maintain</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Free</a:t>
            </a:r>
            <a:r>
              <a:rPr b="0" i="0" lang="en" sz="1800" u="none" cap="none" strike="noStrike">
                <a:solidFill>
                  <a:srgbClr val="000000"/>
                </a:solidFill>
                <a:latin typeface="Lato"/>
                <a:ea typeface="Lato"/>
                <a:cs typeface="Lato"/>
                <a:sym typeface="Lato"/>
              </a:rPr>
              <a:t> - Or as low cost as possible</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Link</a:t>
            </a:r>
            <a:r>
              <a:rPr b="0" i="0" lang="en" sz="1800" u="none" cap="none" strike="noStrike">
                <a:solidFill>
                  <a:srgbClr val="000000"/>
                </a:solidFill>
                <a:latin typeface="Lato"/>
                <a:ea typeface="Lato"/>
                <a:cs typeface="Lato"/>
                <a:sym typeface="Lato"/>
              </a:rPr>
              <a:t> manager - </a:t>
            </a:r>
            <a:r>
              <a:rPr b="0" i="0" lang="en" sz="1800" u="none" cap="none" strike="noStrike">
                <a:solidFill>
                  <a:srgbClr val="000000"/>
                </a:solidFill>
                <a:latin typeface="Arial"/>
                <a:ea typeface="Arial"/>
                <a:cs typeface="Arial"/>
                <a:sym typeface="Arial"/>
              </a:rPr>
              <a:t>E</a:t>
            </a:r>
            <a:r>
              <a:rPr b="0" i="0" lang="en" sz="1800" u="none" cap="none" strike="noStrike">
                <a:solidFill>
                  <a:srgbClr val="000000"/>
                </a:solidFill>
                <a:latin typeface="Lato"/>
                <a:ea typeface="Lato"/>
                <a:cs typeface="Lato"/>
                <a:sym typeface="Lato"/>
              </a:rPr>
              <a:t>dit all links in one place</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Announcements</a:t>
            </a:r>
            <a:r>
              <a:rPr b="0" i="0" lang="en" sz="1800" u="none" cap="none" strike="noStrike">
                <a:solidFill>
                  <a:srgbClr val="000000"/>
                </a:solidFill>
                <a:latin typeface="Lato"/>
                <a:ea typeface="Lato"/>
                <a:cs typeface="Lato"/>
                <a:sym typeface="Lato"/>
              </a:rPr>
              <a:t> - Customizable messages viewable to all users</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Mobile</a:t>
            </a:r>
            <a:r>
              <a:rPr b="0" i="0" lang="en" sz="1800" u="none" cap="none" strike="noStrike">
                <a:solidFill>
                  <a:srgbClr val="000000"/>
                </a:solidFill>
                <a:latin typeface="Lato"/>
                <a:ea typeface="Lato"/>
                <a:cs typeface="Lato"/>
                <a:sym typeface="Lato"/>
              </a:rPr>
              <a:t> </a:t>
            </a:r>
            <a:r>
              <a:rPr b="1" i="0" lang="en" sz="1800" u="none" cap="none" strike="noStrike">
                <a:solidFill>
                  <a:srgbClr val="000000"/>
                </a:solidFill>
                <a:latin typeface="Arial"/>
                <a:ea typeface="Arial"/>
                <a:cs typeface="Arial"/>
                <a:sym typeface="Arial"/>
              </a:rPr>
              <a:t>friendly</a:t>
            </a:r>
            <a:r>
              <a:rPr b="0" i="0" lang="en" sz="1800" u="none" cap="none" strike="noStrike">
                <a:solidFill>
                  <a:srgbClr val="000000"/>
                </a:solidFill>
                <a:latin typeface="Lato"/>
                <a:ea typeface="Lato"/>
                <a:cs typeface="Lato"/>
                <a:sym typeface="Lato"/>
              </a:rPr>
              <a:t> - Easy to </a:t>
            </a:r>
            <a:r>
              <a:rPr b="0" i="0" lang="en" sz="1800" u="none" cap="none" strike="noStrike">
                <a:solidFill>
                  <a:srgbClr val="000000"/>
                </a:solidFill>
                <a:latin typeface="Arial"/>
                <a:ea typeface="Arial"/>
                <a:cs typeface="Arial"/>
                <a:sym typeface="Arial"/>
              </a:rPr>
              <a:t>view on mobile devices</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User</a:t>
            </a:r>
            <a:r>
              <a:rPr b="0" i="0" lang="en" sz="1800" u="none" cap="none" strike="noStrike">
                <a:solidFill>
                  <a:srgbClr val="000000"/>
                </a:solidFill>
                <a:latin typeface="Lato"/>
                <a:ea typeface="Lato"/>
                <a:cs typeface="Lato"/>
                <a:sym typeface="Lato"/>
              </a:rPr>
              <a:t> </a:t>
            </a:r>
            <a:r>
              <a:rPr b="1" i="0" lang="en" sz="1800" u="none" cap="none" strike="noStrike">
                <a:solidFill>
                  <a:srgbClr val="000000"/>
                </a:solidFill>
                <a:latin typeface="Arial"/>
                <a:ea typeface="Arial"/>
                <a:cs typeface="Arial"/>
                <a:sym typeface="Arial"/>
              </a:rPr>
              <a:t>management</a:t>
            </a:r>
            <a:r>
              <a:rPr b="0" i="0" lang="en" sz="1800" u="none" cap="none" strike="noStrike">
                <a:solidFill>
                  <a:srgbClr val="000000"/>
                </a:solidFill>
                <a:latin typeface="Lato"/>
                <a:ea typeface="Lato"/>
                <a:cs typeface="Lato"/>
                <a:sym typeface="Lato"/>
              </a:rPr>
              <a:t> - Multiple users for viewing &amp; editing</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Not</a:t>
            </a:r>
            <a:r>
              <a:rPr b="0" i="0" lang="en" sz="1800" u="none" cap="none" strike="noStrike">
                <a:solidFill>
                  <a:srgbClr val="000000"/>
                </a:solidFill>
                <a:latin typeface="Lato"/>
                <a:ea typeface="Lato"/>
                <a:cs typeface="Lato"/>
                <a:sym typeface="Lato"/>
              </a:rPr>
              <a:t> </a:t>
            </a:r>
            <a:r>
              <a:rPr b="1" i="0" lang="en" sz="1800" u="none" cap="none" strike="noStrike">
                <a:solidFill>
                  <a:srgbClr val="000000"/>
                </a:solidFill>
                <a:latin typeface="Arial"/>
                <a:ea typeface="Arial"/>
                <a:cs typeface="Arial"/>
                <a:sym typeface="Arial"/>
              </a:rPr>
              <a:t>publicly</a:t>
            </a:r>
            <a:r>
              <a:rPr b="0" i="0" lang="en" sz="1800" u="none" cap="none" strike="noStrike">
                <a:solidFill>
                  <a:srgbClr val="000000"/>
                </a:solidFill>
                <a:latin typeface="Lato"/>
                <a:ea typeface="Lato"/>
                <a:cs typeface="Lato"/>
                <a:sym typeface="Lato"/>
              </a:rPr>
              <a:t> </a:t>
            </a:r>
            <a:r>
              <a:rPr b="1" i="0" lang="en" sz="1800" u="none" cap="none" strike="noStrike">
                <a:solidFill>
                  <a:srgbClr val="000000"/>
                </a:solidFill>
                <a:latin typeface="Arial"/>
                <a:ea typeface="Arial"/>
                <a:cs typeface="Arial"/>
                <a:sym typeface="Arial"/>
              </a:rPr>
              <a:t>accessible</a:t>
            </a:r>
            <a:r>
              <a:rPr b="0" i="0" lang="en" sz="1800" u="none" cap="none" strike="noStrike">
                <a:solidFill>
                  <a:srgbClr val="000000"/>
                </a:solidFill>
                <a:latin typeface="Arial"/>
                <a:ea typeface="Arial"/>
                <a:cs typeface="Arial"/>
                <a:sym typeface="Arial"/>
              </a:rPr>
              <a:t> - Requires login</a:t>
            </a:r>
          </a:p>
          <a:p>
            <a:pPr indent="-342900" lvl="0" marL="457200" marR="0" rtl="0" algn="l">
              <a:lnSpc>
                <a:spcPct val="100000"/>
              </a:lnSpc>
              <a:spcBef>
                <a:spcPts val="0"/>
              </a:spcBef>
              <a:spcAft>
                <a:spcPts val="0"/>
              </a:spcAft>
              <a:buClr>
                <a:srgbClr val="000000"/>
              </a:buClr>
              <a:buSzPts val="1800"/>
              <a:buFont typeface="Arial"/>
              <a:buChar char="●"/>
            </a:pPr>
            <a:r>
              <a:rPr b="1" i="0" lang="en" sz="1800" u="none" cap="none" strike="noStrike">
                <a:solidFill>
                  <a:srgbClr val="000000"/>
                </a:solidFill>
                <a:latin typeface="Arial"/>
                <a:ea typeface="Arial"/>
                <a:cs typeface="Arial"/>
                <a:sym typeface="Arial"/>
              </a:rPr>
              <a:t>Offline</a:t>
            </a:r>
            <a:r>
              <a:rPr b="0" i="0" lang="en" sz="1800" u="none" cap="none" strike="noStrike">
                <a:solidFill>
                  <a:srgbClr val="000000"/>
                </a:solidFill>
                <a:latin typeface="Lato"/>
                <a:ea typeface="Lato"/>
                <a:cs typeface="Lato"/>
                <a:sym typeface="Lato"/>
              </a:rPr>
              <a:t> </a:t>
            </a:r>
            <a:r>
              <a:rPr b="1" i="0" lang="en" sz="1800" u="none" cap="none" strike="noStrike">
                <a:solidFill>
                  <a:srgbClr val="000000"/>
                </a:solidFill>
                <a:latin typeface="Arial"/>
                <a:ea typeface="Arial"/>
                <a:cs typeface="Arial"/>
                <a:sym typeface="Arial"/>
              </a:rPr>
              <a:t>viewable</a:t>
            </a:r>
            <a:r>
              <a:rPr b="0" i="0" lang="en" sz="1800" u="none" cap="none" strike="noStrike">
                <a:solidFill>
                  <a:srgbClr val="000000"/>
                </a:solidFill>
                <a:latin typeface="Lato"/>
                <a:ea typeface="Lato"/>
                <a:cs typeface="Lato"/>
                <a:sym typeface="Lato"/>
              </a:rPr>
              <a:t> - </a:t>
            </a:r>
            <a:r>
              <a:rPr b="0" i="0" lang="en" sz="1800" u="none" cap="none" strike="noStrike">
                <a:solidFill>
                  <a:srgbClr val="000000"/>
                </a:solidFill>
                <a:latin typeface="Arial"/>
                <a:ea typeface="Arial"/>
                <a:cs typeface="Arial"/>
                <a:sym typeface="Arial"/>
              </a:rPr>
              <a:t>Tools to view content offline</a:t>
            </a:r>
          </a:p>
          <a:p>
            <a:pPr indent="-82550" lvl="0" marL="0" marR="0" rtl="0" algn="l">
              <a:lnSpc>
                <a:spcPct val="115000"/>
              </a:lnSpc>
              <a:spcBef>
                <a:spcPts val="0"/>
              </a:spcBef>
              <a:spcAft>
                <a:spcPts val="0"/>
              </a:spcAft>
              <a:buClr>
                <a:schemeClr val="accent1"/>
              </a:buClr>
              <a:buSzPts val="1300"/>
              <a:buFont typeface="Lato"/>
              <a:buNone/>
            </a:pPr>
            <a:r>
              <a:t/>
            </a:r>
            <a:endParaRPr b="0" i="0" sz="1300" u="none" cap="none" strike="noStrike">
              <a:solidFill>
                <a:srgbClr val="000000"/>
              </a:solidFill>
              <a:latin typeface="Lato"/>
              <a:ea typeface="Lato"/>
              <a:cs typeface="Lato"/>
              <a:sym typeface="Lato"/>
            </a:endParaRPr>
          </a:p>
        </p:txBody>
      </p:sp>
      <p:sp>
        <p:nvSpPr>
          <p:cNvPr id="61" name="Shape 61"/>
          <p:cNvSpPr txBox="1"/>
          <p:nvPr>
            <p:ph type="title"/>
          </p:nvPr>
        </p:nvSpPr>
        <p:spPr>
          <a:xfrm>
            <a:off x="727650" y="741450"/>
            <a:ext cx="7688700" cy="1240800"/>
          </a:xfrm>
          <a:prstGeom prst="rect">
            <a:avLst/>
          </a:prstGeom>
          <a:noFill/>
          <a:ln>
            <a:noFill/>
          </a:ln>
        </p:spPr>
        <p:txBody>
          <a:bodyPr anchorCtr="0" anchor="t" bIns="91425" lIns="91425" rIns="91425" wrap="square" tIns="91425">
            <a:noAutofit/>
          </a:bodyPr>
          <a:lstStyle/>
          <a:p>
            <a:pPr indent="-165100" lvl="0" marL="0" marR="0" rtl="0" algn="l">
              <a:lnSpc>
                <a:spcPct val="100000"/>
              </a:lnSpc>
              <a:spcBef>
                <a:spcPts val="0"/>
              </a:spcBef>
              <a:spcAft>
                <a:spcPts val="0"/>
              </a:spcAft>
              <a:buClr>
                <a:schemeClr val="dk2"/>
              </a:buClr>
              <a:buSzPts val="2600"/>
              <a:buFont typeface="Raleway"/>
              <a:buNone/>
            </a:pPr>
            <a:r>
              <a:rPr b="1" i="0" lang="en" sz="2600" u="none" cap="none" strike="noStrike">
                <a:solidFill>
                  <a:srgbClr val="000000"/>
                </a:solidFill>
                <a:latin typeface="Raleway"/>
                <a:ea typeface="Raleway"/>
                <a:cs typeface="Raleway"/>
                <a:sym typeface="Raleway"/>
              </a:rPr>
              <a:t>Requirements</a:t>
            </a:r>
          </a:p>
          <a:p>
            <a:pPr indent="-165100" lvl="0" marL="0" marR="0" rtl="0" algn="l">
              <a:lnSpc>
                <a:spcPct val="100000"/>
              </a:lnSpc>
              <a:spcBef>
                <a:spcPts val="0"/>
              </a:spcBef>
              <a:spcAft>
                <a:spcPts val="0"/>
              </a:spcAft>
              <a:buClr>
                <a:schemeClr val="dk2"/>
              </a:buClr>
              <a:buSzPts val="2600"/>
              <a:buFont typeface="Raleway"/>
              <a:buNone/>
            </a:pPr>
            <a:r>
              <a:rPr b="0" i="0" lang="en" sz="1800" u="none" cap="none" strike="noStrike">
                <a:solidFill>
                  <a:srgbClr val="000000"/>
                </a:solidFill>
                <a:latin typeface="Arial"/>
                <a:ea typeface="Arial"/>
                <a:cs typeface="Arial"/>
                <a:sym typeface="Arial"/>
              </a:rPr>
              <a:t>The following are the requirements we deemed to be most important following from our initial discussion.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644650" y="61650"/>
            <a:ext cx="7688700" cy="5352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Arial"/>
                <a:ea typeface="Arial"/>
                <a:cs typeface="Arial"/>
                <a:sym typeface="Arial"/>
              </a:rPr>
              <a:t>Wordpress - https://wordpress.com/</a:t>
            </a:r>
          </a:p>
        </p:txBody>
      </p:sp>
      <p:graphicFrame>
        <p:nvGraphicFramePr>
          <p:cNvPr id="67" name="Shape 67"/>
          <p:cNvGraphicFramePr/>
          <p:nvPr/>
        </p:nvGraphicFramePr>
        <p:xfrm>
          <a:off x="644650" y="606720"/>
          <a:ext cx="3000000" cy="3000000"/>
        </p:xfrm>
        <a:graphic>
          <a:graphicData uri="http://schemas.openxmlformats.org/drawingml/2006/table">
            <a:tbl>
              <a:tblPr>
                <a:noFill/>
                <a:tableStyleId>{C3571C5A-066B-4783-82E6-A5785B042D6A}</a:tableStyleId>
              </a:tblPr>
              <a:tblGrid>
                <a:gridCol w="2468600"/>
                <a:gridCol w="2468600"/>
                <a:gridCol w="2468600"/>
              </a:tblGrid>
              <a:tr h="303475">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Requirement</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Rating</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Comments</a:t>
                      </a:r>
                    </a:p>
                  </a:txBody>
                  <a:tcPr marT="91425" marB="91425" marR="91425" marL="91425"/>
                </a:tc>
              </a:tr>
              <a:tr h="30347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Friendly</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5/5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Easy to use, large support community</a:t>
                      </a:r>
                    </a:p>
                  </a:txBody>
                  <a:tcPr marT="91425" marB="91425" marR="91425" marL="91425"/>
                </a:tc>
              </a:tr>
              <a:tr h="4655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Easily Maintainable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No technical skills required to edit content however are required to edit templates</a:t>
                      </a:r>
                    </a:p>
                  </a:txBody>
                  <a:tcPr marT="91425" marB="91425" marR="91425" marL="91425"/>
                </a:tc>
              </a:tr>
              <a:tr h="4655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Free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5/5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Free as long as you host it on your own server</a:t>
                      </a:r>
                    </a:p>
                  </a:txBody>
                  <a:tcPr marT="91425" marB="91425" marR="91425" marL="91425"/>
                </a:tc>
              </a:tr>
              <a:tr h="30347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Link Manager</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Requires plug in</a:t>
                      </a:r>
                    </a:p>
                  </a:txBody>
                  <a:tcPr marT="91425" marB="91425" marR="91425" marL="91425"/>
                </a:tc>
              </a:tr>
              <a:tr h="30347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Announcements</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Requires plugin</a:t>
                      </a:r>
                    </a:p>
                  </a:txBody>
                  <a:tcPr marT="91425" marB="91425" marR="91425" marL="91425"/>
                </a:tc>
              </a:tr>
              <a:tr h="4655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Mobile Friendly</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Ready made, responsive templates available</a:t>
                      </a:r>
                    </a:p>
                  </a:txBody>
                  <a:tcPr marT="91425" marB="91425" marR="91425" marL="91425"/>
                </a:tc>
              </a:tr>
              <a:tr h="30642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Management</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Requires plugin</a:t>
                      </a:r>
                    </a:p>
                  </a:txBody>
                  <a:tcPr marT="91425" marB="91425" marR="91425" marL="91425"/>
                </a:tc>
              </a:tr>
              <a:tr h="30347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Not Publicly Accessible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management achieves this</a:t>
                      </a:r>
                    </a:p>
                  </a:txBody>
                  <a:tcPr marT="91425" marB="91425" marR="91425" marL="91425"/>
                </a:tc>
              </a:tr>
              <a:tr h="30347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Offline Viewable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Requires plugin</a:t>
                      </a:r>
                    </a:p>
                  </a:txBody>
                  <a:tcPr marT="91425" marB="91425" marR="91425" marL="91425"/>
                </a:tc>
              </a:tr>
              <a:tr h="30347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b="1" lang="en" sz="1000" u="none" cap="none" strike="noStrike"/>
                        <a:t>Total Score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38/45</a:t>
                      </a:r>
                    </a:p>
                  </a:txBody>
                  <a:tcPr marT="91425" marB="91425" marR="91425" marL="91425"/>
                </a:tc>
                <a:tc>
                  <a:txBody>
                    <a:bodyPr>
                      <a:noAutofit/>
                    </a:bodyPr>
                    <a:lstStyle/>
                    <a:p>
                      <a:pPr indent="-63500" lvl="0" marL="0" marR="0" rtl="0" algn="l">
                        <a:lnSpc>
                          <a:spcPct val="100000"/>
                        </a:lnSpc>
                        <a:spcBef>
                          <a:spcPts val="0"/>
                        </a:spcBef>
                        <a:spcAft>
                          <a:spcPts val="0"/>
                        </a:spcAft>
                        <a:buClr>
                          <a:srgbClr val="000000"/>
                        </a:buClr>
                        <a:buSzPts val="1000"/>
                        <a:buFont typeface="Arial"/>
                        <a:buNone/>
                      </a:pPr>
                      <a:r>
                        <a:t/>
                      </a:r>
                      <a:endParaRPr sz="1000" u="none" cap="none" strike="noStrike"/>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727650" y="0"/>
            <a:ext cx="7688700" cy="5352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Arial"/>
                <a:ea typeface="Arial"/>
                <a:cs typeface="Arial"/>
                <a:sym typeface="Arial"/>
              </a:rPr>
              <a:t>Wix - https://www.wix.com/</a:t>
            </a:r>
          </a:p>
        </p:txBody>
      </p:sp>
      <p:graphicFrame>
        <p:nvGraphicFramePr>
          <p:cNvPr id="73" name="Shape 73"/>
          <p:cNvGraphicFramePr/>
          <p:nvPr/>
        </p:nvGraphicFramePr>
        <p:xfrm>
          <a:off x="465100" y="535195"/>
          <a:ext cx="3000000" cy="3000000"/>
        </p:xfrm>
        <a:graphic>
          <a:graphicData uri="http://schemas.openxmlformats.org/drawingml/2006/table">
            <a:tbl>
              <a:tblPr>
                <a:noFill/>
                <a:tableStyleId>{C3571C5A-066B-4783-82E6-A5785B042D6A}</a:tableStyleId>
              </a:tblPr>
              <a:tblGrid>
                <a:gridCol w="2740100"/>
                <a:gridCol w="2740100"/>
                <a:gridCol w="2740100"/>
              </a:tblGrid>
              <a:tr h="450400">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Requirement</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Rating</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Comments</a:t>
                      </a:r>
                    </a:p>
                  </a:txBody>
                  <a:tcPr marT="91425" marB="91425" marR="91425" marL="91425"/>
                </a:tc>
              </a:tr>
              <a:tr h="4555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Friendly</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5/5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Easy to use drag &amp; drop feature to place content</a:t>
                      </a:r>
                    </a:p>
                  </a:txBody>
                  <a:tcPr marT="91425" marB="91425" marR="91425" marL="91425"/>
                </a:tc>
              </a:tr>
              <a:tr h="4717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Easily Maintainable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friendly, but only one person can edit at one time</a:t>
                      </a:r>
                    </a:p>
                  </a:txBody>
                  <a:tcPr marT="91425" marB="91425" marR="91425" marL="91425"/>
                </a:tc>
              </a:tr>
              <a:tr h="4717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Free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2/5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Free version contains advertisements, costs £8/month to remove them.</a:t>
                      </a:r>
                    </a:p>
                  </a:txBody>
                  <a:tcPr marT="91425" marB="91425" marR="91425" marL="91425"/>
                </a:tc>
              </a:tr>
              <a:tr h="32042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Link Manager</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1/5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Not possible</a:t>
                      </a:r>
                    </a:p>
                  </a:txBody>
                  <a:tcPr marT="91425" marB="91425" marR="91425" marL="91425"/>
                </a:tc>
              </a:tr>
              <a:tr h="32042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Announcements</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1/5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Not possible</a:t>
                      </a:r>
                    </a:p>
                  </a:txBody>
                  <a:tcPr marT="91425" marB="91425" marR="91425" marL="91425"/>
                </a:tc>
              </a:tr>
              <a:tr h="4717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Mobile Friendly</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Responsive templates with mobile viewer to test content</a:t>
                      </a:r>
                    </a:p>
                  </a:txBody>
                  <a:tcPr marT="91425" marB="91425" marR="91425" marL="91425"/>
                </a:tc>
              </a:tr>
              <a:tr h="32042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Management</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5/5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Extensive, built in user management system</a:t>
                      </a:r>
                    </a:p>
                  </a:txBody>
                  <a:tcPr marT="91425" marB="91425" marR="91425" marL="91425"/>
                </a:tc>
              </a:tr>
              <a:tr h="4555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Not Publicly Accessible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4/5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Good user management system but must be hosted on Wix’s server</a:t>
                      </a:r>
                    </a:p>
                  </a:txBody>
                  <a:tcPr marT="91425" marB="91425" marR="91425" marL="91425"/>
                </a:tc>
              </a:tr>
              <a:tr h="32042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Offline Viewable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1/5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Not possible</a:t>
                      </a:r>
                    </a:p>
                  </a:txBody>
                  <a:tcPr marT="91425" marB="91425" marR="91425" marL="91425"/>
                </a:tc>
              </a:tr>
              <a:tr h="324275">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b="1" lang="en" sz="1000" u="none" cap="none" strike="noStrike"/>
                        <a:t>Total Score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27/45</a:t>
                      </a:r>
                    </a:p>
                  </a:txBody>
                  <a:tcPr marT="91425" marB="91425" marR="91425" marL="91425"/>
                </a:tc>
                <a:tc>
                  <a:txBody>
                    <a:bodyPr>
                      <a:noAutofit/>
                    </a:bodyPr>
                    <a:lstStyle/>
                    <a:p>
                      <a:pPr indent="-63500" lvl="0" marL="0" marR="0" rtl="0" algn="l">
                        <a:lnSpc>
                          <a:spcPct val="100000"/>
                        </a:lnSpc>
                        <a:spcBef>
                          <a:spcPts val="0"/>
                        </a:spcBef>
                        <a:spcAft>
                          <a:spcPts val="0"/>
                        </a:spcAft>
                        <a:buClr>
                          <a:srgbClr val="000000"/>
                        </a:buClr>
                        <a:buSzPts val="1000"/>
                        <a:buFont typeface="Arial"/>
                        <a:buNone/>
                      </a:pPr>
                      <a:r>
                        <a:t/>
                      </a:r>
                      <a:endParaRPr sz="1000" u="none" cap="none" strike="noStrike"/>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727650" y="0"/>
            <a:ext cx="7688700" cy="5352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Arial"/>
                <a:ea typeface="Arial"/>
                <a:cs typeface="Arial"/>
                <a:sym typeface="Arial"/>
              </a:rPr>
              <a:t>Joomla - https://www.joomla.org/</a:t>
            </a:r>
          </a:p>
        </p:txBody>
      </p:sp>
      <p:graphicFrame>
        <p:nvGraphicFramePr>
          <p:cNvPr id="79" name="Shape 79"/>
          <p:cNvGraphicFramePr/>
          <p:nvPr/>
        </p:nvGraphicFramePr>
        <p:xfrm>
          <a:off x="461850" y="820020"/>
          <a:ext cx="3000000" cy="3000000"/>
        </p:xfrm>
        <a:graphic>
          <a:graphicData uri="http://schemas.openxmlformats.org/drawingml/2006/table">
            <a:tbl>
              <a:tblPr>
                <a:noFill/>
                <a:tableStyleId>{C3571C5A-066B-4783-82E6-A5785B042D6A}</a:tableStyleId>
              </a:tblPr>
              <a:tblGrid>
                <a:gridCol w="2740100"/>
                <a:gridCol w="2740100"/>
                <a:gridCol w="2740100"/>
              </a:tblGrid>
              <a:tr h="450400">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Requirement</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Rating</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Comments</a:t>
                      </a:r>
                    </a:p>
                  </a:txBody>
                  <a:tcPr marT="91425" marB="91425" marR="91425" marL="91425"/>
                </a:tc>
              </a:tr>
              <a:tr h="4555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Friendly</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2/5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Fairly user friendly interface but awkward to set up</a:t>
                      </a:r>
                    </a:p>
                  </a:txBody>
                  <a:tcPr marT="91425" marB="91425" marR="91425" marL="91425"/>
                </a:tc>
              </a:tr>
              <a:tr h="4717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Easily Maintainable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2/5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Difficult to update and implement features</a:t>
                      </a:r>
                    </a:p>
                  </a:txBody>
                  <a:tcPr marT="91425" marB="91425" marR="91425" marL="91425"/>
                </a:tc>
              </a:tr>
              <a:tr h="4717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Free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1/5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Most plugins must be paid for</a:t>
                      </a:r>
                    </a:p>
                  </a:txBody>
                  <a:tcPr marT="91425" marB="91425" marR="91425" marL="91425"/>
                </a:tc>
              </a:tr>
            </a:tbl>
          </a:graphicData>
        </a:graphic>
      </p:graphicFrame>
      <p:sp>
        <p:nvSpPr>
          <p:cNvPr id="80" name="Shape 80"/>
          <p:cNvSpPr txBox="1"/>
          <p:nvPr/>
        </p:nvSpPr>
        <p:spPr>
          <a:xfrm>
            <a:off x="551550" y="2770575"/>
            <a:ext cx="8133900" cy="1975200"/>
          </a:xfrm>
          <a:prstGeom prst="rect">
            <a:avLst/>
          </a:prstGeom>
          <a:noFill/>
          <a:ln>
            <a:noFill/>
          </a:ln>
        </p:spPr>
        <p:txBody>
          <a:bodyPr anchorCtr="0" anchor="t" bIns="91425" lIns="91425" rIns="91425" wrap="square" tIns="91425">
            <a:noAutofit/>
          </a:bodyPr>
          <a:lstStyle/>
          <a:p>
            <a:pPr indent="-88900" lvl="0" marL="0" marR="0" rtl="0" algn="l">
              <a:lnSpc>
                <a:spcPct val="100000"/>
              </a:lnSpc>
              <a:spcBef>
                <a:spcPts val="0"/>
              </a:spcBef>
              <a:spcAft>
                <a:spcPts val="0"/>
              </a:spcAft>
              <a:buClr>
                <a:srgbClr val="FFFFFF"/>
              </a:buClr>
              <a:buSzPts val="1400"/>
              <a:buFont typeface="Arial"/>
              <a:buNone/>
            </a:pPr>
            <a:r>
              <a:rPr b="0" i="0" lang="en" sz="1400" u="none" cap="none" strike="noStrike">
                <a:latin typeface="Arial"/>
                <a:ea typeface="Arial"/>
                <a:cs typeface="Arial"/>
                <a:sym typeface="Arial"/>
              </a:rPr>
              <a:t>Due to the difficulties we encountered while performing even simple tasks while using the system, we concluded we would not be recommending Joomla to you and therefor did not investigate any further.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727650" y="0"/>
            <a:ext cx="7688700" cy="5352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Arial"/>
                <a:ea typeface="Arial"/>
                <a:cs typeface="Arial"/>
                <a:sym typeface="Arial"/>
              </a:rPr>
              <a:t>Drupal - https://www.drupal.org/</a:t>
            </a:r>
          </a:p>
        </p:txBody>
      </p:sp>
      <p:graphicFrame>
        <p:nvGraphicFramePr>
          <p:cNvPr id="86" name="Shape 86"/>
          <p:cNvGraphicFramePr/>
          <p:nvPr/>
        </p:nvGraphicFramePr>
        <p:xfrm>
          <a:off x="461850" y="786520"/>
          <a:ext cx="3000000" cy="3000000"/>
        </p:xfrm>
        <a:graphic>
          <a:graphicData uri="http://schemas.openxmlformats.org/drawingml/2006/table">
            <a:tbl>
              <a:tblPr>
                <a:noFill/>
                <a:tableStyleId>{C3571C5A-066B-4783-82E6-A5785B042D6A}</a:tableStyleId>
              </a:tblPr>
              <a:tblGrid>
                <a:gridCol w="2740100"/>
                <a:gridCol w="2740100"/>
                <a:gridCol w="2740100"/>
              </a:tblGrid>
              <a:tr h="450400">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Requirement</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Rating</a:t>
                      </a:r>
                    </a:p>
                  </a:txBody>
                  <a:tcPr marT="91425" marB="91425" marR="91425" marL="91425"/>
                </a:tc>
                <a:tc>
                  <a:txBody>
                    <a:bodyPr>
                      <a:noAutofit/>
                    </a:bodyPr>
                    <a:lstStyle/>
                    <a:p>
                      <a:pPr indent="-76200" lvl="0" marL="0" marR="0" rtl="0" algn="l">
                        <a:lnSpc>
                          <a:spcPct val="100000"/>
                        </a:lnSpc>
                        <a:spcBef>
                          <a:spcPts val="0"/>
                        </a:spcBef>
                        <a:spcAft>
                          <a:spcPts val="0"/>
                        </a:spcAft>
                        <a:buClr>
                          <a:srgbClr val="FFFFFF"/>
                        </a:buClr>
                        <a:buSzPts val="1200"/>
                        <a:buFont typeface="Arial"/>
                        <a:buNone/>
                      </a:pPr>
                      <a:r>
                        <a:rPr b="1" lang="en" sz="1200" u="none" cap="none" strike="noStrike"/>
                        <a:t>Comments</a:t>
                      </a:r>
                    </a:p>
                  </a:txBody>
                  <a:tcPr marT="91425" marB="91425" marR="91425" marL="91425"/>
                </a:tc>
              </a:tr>
              <a:tr h="4555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User Friendly</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1/5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Most features require knowledge in web development</a:t>
                      </a:r>
                    </a:p>
                  </a:txBody>
                  <a:tcPr marT="91425" marB="91425" marR="91425" marL="91425"/>
                </a:tc>
              </a:tr>
              <a:tr h="4717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Easily Maintainable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1/5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A tech savvy employee would be needed with experience in PHP</a:t>
                      </a:r>
                    </a:p>
                  </a:txBody>
                  <a:tcPr marT="91425" marB="91425" marR="91425" marL="91425"/>
                </a:tc>
              </a:tr>
              <a:tr h="471750">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Free</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5/5</a:t>
                      </a:r>
                    </a:p>
                  </a:txBody>
                  <a:tcPr marT="91425" marB="91425" marR="91425" marL="91425"/>
                </a:tc>
                <a:tc>
                  <a:txBody>
                    <a:bodyPr>
                      <a:noAutofit/>
                    </a:bodyPr>
                    <a:lstStyle/>
                    <a:p>
                      <a:pPr indent="-63500" lvl="0" marL="0" marR="0" rtl="0" algn="l">
                        <a:lnSpc>
                          <a:spcPct val="100000"/>
                        </a:lnSpc>
                        <a:spcBef>
                          <a:spcPts val="0"/>
                        </a:spcBef>
                        <a:spcAft>
                          <a:spcPts val="0"/>
                        </a:spcAft>
                        <a:buClr>
                          <a:srgbClr val="FFFFFF"/>
                        </a:buClr>
                        <a:buSzPts val="1000"/>
                        <a:buFont typeface="Arial"/>
                        <a:buNone/>
                      </a:pPr>
                      <a:r>
                        <a:rPr lang="en" sz="1000" u="none" cap="none" strike="noStrike"/>
                        <a:t>Free to host on your own server</a:t>
                      </a:r>
                    </a:p>
                  </a:txBody>
                  <a:tcPr marT="91425" marB="91425" marR="91425" marL="91425"/>
                </a:tc>
              </a:tr>
            </a:tbl>
          </a:graphicData>
        </a:graphic>
      </p:graphicFrame>
      <p:sp>
        <p:nvSpPr>
          <p:cNvPr id="87" name="Shape 87"/>
          <p:cNvSpPr txBox="1"/>
          <p:nvPr/>
        </p:nvSpPr>
        <p:spPr>
          <a:xfrm>
            <a:off x="551550" y="2770575"/>
            <a:ext cx="8133900" cy="1975200"/>
          </a:xfrm>
          <a:prstGeom prst="rect">
            <a:avLst/>
          </a:prstGeom>
          <a:noFill/>
          <a:ln>
            <a:noFill/>
          </a:ln>
        </p:spPr>
        <p:txBody>
          <a:bodyPr anchorCtr="0" anchor="t" bIns="91425" lIns="91425" rIns="91425" wrap="square" tIns="91425">
            <a:noAutofit/>
          </a:bodyPr>
          <a:lstStyle/>
          <a:p>
            <a:pPr indent="-88900" lvl="0" marL="0" marR="0" rtl="0" algn="l">
              <a:lnSpc>
                <a:spcPct val="100000"/>
              </a:lnSpc>
              <a:spcBef>
                <a:spcPts val="0"/>
              </a:spcBef>
              <a:spcAft>
                <a:spcPts val="0"/>
              </a:spcAft>
              <a:buClr>
                <a:srgbClr val="FFFFFF"/>
              </a:buClr>
              <a:buSzPts val="1400"/>
              <a:buFont typeface="Arial"/>
              <a:buNone/>
            </a:pPr>
            <a:r>
              <a:rPr b="0" i="0" lang="en" sz="1400" u="none" cap="none" strike="noStrike">
                <a:latin typeface="Arial"/>
                <a:ea typeface="Arial"/>
                <a:cs typeface="Arial"/>
                <a:sym typeface="Arial"/>
              </a:rPr>
              <a:t>Although powerful and very customizable, Drupal requires a rather extensive knowledge in web development in order to set up, edit and maintain.  Therefore like Joomla, we would not recommend Drupal for you to use and did not research it any further.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a:noFill/>
          <a:ln>
            <a:noFill/>
          </a:ln>
        </p:spPr>
        <p:txBody>
          <a:bodyPr anchorCtr="0" anchor="t" bIns="91425" lIns="91425" rIns="91425" wrap="square" tIns="91425">
            <a:noAutofit/>
          </a:bodyPr>
          <a:lstStyle/>
          <a:p>
            <a:pPr indent="-165100" lvl="0" marL="0" marR="0" rtl="0" algn="l">
              <a:lnSpc>
                <a:spcPct val="100000"/>
              </a:lnSpc>
              <a:spcBef>
                <a:spcPts val="0"/>
              </a:spcBef>
              <a:spcAft>
                <a:spcPts val="0"/>
              </a:spcAft>
              <a:buClr>
                <a:schemeClr val="dk2"/>
              </a:buClr>
              <a:buSzPts val="2600"/>
              <a:buFont typeface="Raleway"/>
              <a:buNone/>
            </a:pPr>
            <a:r>
              <a:rPr b="1" i="0" lang="en" sz="2600" u="none" cap="none" strike="noStrike">
                <a:solidFill>
                  <a:srgbClr val="000000"/>
                </a:solidFill>
                <a:latin typeface="Raleway"/>
                <a:ea typeface="Raleway"/>
                <a:cs typeface="Raleway"/>
                <a:sym typeface="Raleway"/>
              </a:rPr>
              <a:t>Summary</a:t>
            </a:r>
          </a:p>
        </p:txBody>
      </p:sp>
      <p:sp>
        <p:nvSpPr>
          <p:cNvPr id="93" name="Shape 93"/>
          <p:cNvSpPr txBox="1"/>
          <p:nvPr/>
        </p:nvSpPr>
        <p:spPr>
          <a:xfrm>
            <a:off x="423275" y="1128750"/>
            <a:ext cx="8409000" cy="3719700"/>
          </a:xfrm>
          <a:prstGeom prst="rect">
            <a:avLst/>
          </a:prstGeom>
          <a:noFill/>
          <a:ln>
            <a:noFill/>
          </a:ln>
        </p:spPr>
        <p:txBody>
          <a:bodyPr anchorCtr="0" anchor="t" bIns="91425" lIns="91425" rIns="91425" wrap="square" tIns="91425">
            <a:noAutofit/>
          </a:bodyPr>
          <a:lstStyle/>
          <a:p>
            <a:pPr indent="-88900" lvl="0" marL="0" marR="0" rtl="0" algn="l">
              <a:lnSpc>
                <a:spcPct val="100000"/>
              </a:lnSpc>
              <a:spcBef>
                <a:spcPts val="0"/>
              </a:spcBef>
              <a:spcAft>
                <a:spcPts val="0"/>
              </a:spcAft>
              <a:buClr>
                <a:srgbClr val="FFFFFF"/>
              </a:buClr>
              <a:buSzPts val="1400"/>
              <a:buFont typeface="Arial"/>
              <a:buNone/>
            </a:pPr>
            <a:r>
              <a:rPr b="0" i="0" lang="en" sz="1400" u="none" cap="none" strike="noStrike">
                <a:latin typeface="Arial"/>
                <a:ea typeface="Arial"/>
                <a:cs typeface="Arial"/>
                <a:sym typeface="Arial"/>
              </a:rPr>
              <a:t>We would recommend that you choose either Wordpress or Wix as your content management system, however we would strongly suggest Wordpress as its plugin library makes it easy to implement features that would not be possible with Wix.  </a:t>
            </a:r>
          </a:p>
          <a:p>
            <a:pPr indent="-88900" lvl="0" marL="0" marR="0" rtl="0" algn="l">
              <a:lnSpc>
                <a:spcPct val="100000"/>
              </a:lnSpc>
              <a:spcBef>
                <a:spcPts val="0"/>
              </a:spcBef>
              <a:spcAft>
                <a:spcPts val="0"/>
              </a:spcAft>
              <a:buClr>
                <a:srgbClr val="000000"/>
              </a:buClr>
              <a:buSzPts val="1400"/>
              <a:buFont typeface="Arial"/>
              <a:buNone/>
            </a:pPr>
            <a:r>
              <a:t/>
            </a:r>
            <a:endParaRPr b="0" i="0" sz="1400" u="none" cap="none" strike="noStrike">
              <a:latin typeface="Arial"/>
              <a:ea typeface="Arial"/>
              <a:cs typeface="Arial"/>
              <a:sym typeface="Arial"/>
            </a:endParaRPr>
          </a:p>
          <a:p>
            <a:pPr indent="-88900" lvl="0" marL="0" marR="0" rtl="0" algn="l">
              <a:lnSpc>
                <a:spcPct val="100000"/>
              </a:lnSpc>
              <a:spcBef>
                <a:spcPts val="0"/>
              </a:spcBef>
              <a:spcAft>
                <a:spcPts val="0"/>
              </a:spcAft>
              <a:buClr>
                <a:srgbClr val="FFFFFF"/>
              </a:buClr>
              <a:buSzPts val="1400"/>
              <a:buFont typeface="Arial"/>
              <a:buNone/>
            </a:pPr>
            <a:r>
              <a:rPr b="0" i="0" lang="en" sz="1400" u="none" cap="none" strike="noStrike">
                <a:latin typeface="Arial"/>
                <a:ea typeface="Arial"/>
                <a:cs typeface="Arial"/>
                <a:sym typeface="Arial"/>
              </a:rPr>
              <a:t>In addition, you are already using Wordpress and are familiar with how it works, therefore we could set it up in a way that will address you current issues, implement your additional features and make it as easy as possible for you to use.</a:t>
            </a:r>
          </a:p>
          <a:p>
            <a:pPr indent="-88900" lvl="0" marL="0" marR="0" rtl="0" algn="l">
              <a:lnSpc>
                <a:spcPct val="100000"/>
              </a:lnSpc>
              <a:spcBef>
                <a:spcPts val="0"/>
              </a:spcBef>
              <a:spcAft>
                <a:spcPts val="0"/>
              </a:spcAft>
              <a:buClr>
                <a:srgbClr val="000000"/>
              </a:buClr>
              <a:buSzPts val="1400"/>
              <a:buFont typeface="Arial"/>
              <a:buNone/>
            </a:pPr>
            <a:r>
              <a:t/>
            </a:r>
            <a:endParaRPr b="0" i="0" sz="1400" u="none" cap="none" strike="noStrike">
              <a:latin typeface="Arial"/>
              <a:ea typeface="Arial"/>
              <a:cs typeface="Arial"/>
              <a:sym typeface="Arial"/>
            </a:endParaRPr>
          </a:p>
          <a:p>
            <a:pPr indent="-88900" lvl="0" marL="0" marR="0" rtl="0" algn="l">
              <a:lnSpc>
                <a:spcPct val="100000"/>
              </a:lnSpc>
              <a:spcBef>
                <a:spcPts val="0"/>
              </a:spcBef>
              <a:spcAft>
                <a:spcPts val="0"/>
              </a:spcAft>
              <a:buClr>
                <a:srgbClr val="000000"/>
              </a:buClr>
              <a:buSzPts val="1400"/>
              <a:buFont typeface="Arial"/>
              <a:buNone/>
            </a:pPr>
            <a:r>
              <a:t/>
            </a:r>
            <a:endParaRPr b="0" i="0" sz="1400" u="none" cap="none" strike="noStrike">
              <a:latin typeface="Arial"/>
              <a:ea typeface="Arial"/>
              <a:cs typeface="Arial"/>
              <a:sym typeface="Arial"/>
            </a:endParaRPr>
          </a:p>
          <a:p>
            <a:pPr indent="-88900" lvl="0" marL="0" marR="0" rtl="0" algn="l">
              <a:lnSpc>
                <a:spcPct val="100000"/>
              </a:lnSpc>
              <a:spcBef>
                <a:spcPts val="0"/>
              </a:spcBef>
              <a:spcAft>
                <a:spcPts val="0"/>
              </a:spcAft>
              <a:buClr>
                <a:srgbClr val="FFFFFF"/>
              </a:buClr>
              <a:buSzPts val="1400"/>
              <a:buFont typeface="Arial"/>
              <a:buNone/>
            </a:pPr>
            <a:r>
              <a:rPr b="0" i="0" lang="en" sz="1400" u="none" cap="none" strike="noStrike">
                <a:latin typeface="Arial"/>
                <a:ea typeface="Arial"/>
                <a:cs typeface="Arial"/>
                <a:sym typeface="Arial"/>
              </a:rPr>
              <a:t>We look forwarding to discussing this with you and addressing any questions you may have.</a:t>
            </a:r>
          </a:p>
          <a:p>
            <a:pPr indent="-88900" lvl="0" marL="0" marR="0" rtl="0" algn="l">
              <a:lnSpc>
                <a:spcPct val="100000"/>
              </a:lnSpc>
              <a:spcBef>
                <a:spcPts val="0"/>
              </a:spcBef>
              <a:spcAft>
                <a:spcPts val="0"/>
              </a:spcAft>
              <a:buClr>
                <a:srgbClr val="000000"/>
              </a:buClr>
              <a:buSzPts val="1400"/>
              <a:buFont typeface="Arial"/>
              <a:buNone/>
            </a:pPr>
            <a:r>
              <a:t/>
            </a:r>
            <a:endParaRPr b="0" i="0" sz="1400" u="none" cap="none" strike="noStrike">
              <a:latin typeface="Arial"/>
              <a:ea typeface="Arial"/>
              <a:cs typeface="Arial"/>
              <a:sym typeface="Arial"/>
            </a:endParaRPr>
          </a:p>
          <a:p>
            <a:pPr indent="-88900" lvl="0" marL="0" marR="0" rtl="0" algn="l">
              <a:lnSpc>
                <a:spcPct val="100000"/>
              </a:lnSpc>
              <a:spcBef>
                <a:spcPts val="0"/>
              </a:spcBef>
              <a:spcAft>
                <a:spcPts val="0"/>
              </a:spcAft>
              <a:buClr>
                <a:srgbClr val="000000"/>
              </a:buClr>
              <a:buSzPts val="1400"/>
              <a:buFont typeface="Arial"/>
              <a:buNone/>
            </a:pPr>
            <a:r>
              <a:t/>
            </a:r>
            <a:endParaRPr b="0" i="0" sz="1400" u="none" cap="none" strike="noStrike">
              <a:latin typeface="Arial"/>
              <a:ea typeface="Arial"/>
              <a:cs typeface="Arial"/>
              <a:sym typeface="Arial"/>
            </a:endParaRPr>
          </a:p>
          <a:p>
            <a:pPr indent="-88900" lvl="0" marL="0" marR="0" rtl="0" algn="l">
              <a:lnSpc>
                <a:spcPct val="100000"/>
              </a:lnSpc>
              <a:spcBef>
                <a:spcPts val="0"/>
              </a:spcBef>
              <a:spcAft>
                <a:spcPts val="0"/>
              </a:spcAft>
              <a:buClr>
                <a:srgbClr val="000000"/>
              </a:buClr>
              <a:buSzPts val="1400"/>
              <a:buFont typeface="Arial"/>
              <a:buNone/>
            </a:pPr>
            <a:r>
              <a:t/>
            </a:r>
            <a:endParaRPr b="0" i="0" sz="1400" u="none" cap="none"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